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image" Target="../media/image-10-2.jp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jp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image" Target="../media/image-4-2.jpg"/><Relationship Id="rId3" Type="http://schemas.openxmlformats.org/officeDocument/2006/relationships/image" Target="../media/image-4-3.jpg"/><Relationship Id="rId4" Type="http://schemas.openxmlformats.org/officeDocument/2006/relationships/image" Target="../media/image-4-4.jp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image" Target="../media/image-6-2.jpg"/><Relationship Id="rId3" Type="http://schemas.openxmlformats.org/officeDocument/2006/relationships/image" Target="../media/image-6-3.jp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image" Target="../media/image-8-2.jp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0D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ssets/img_sonicwall_elevate_stage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0D0D">
              <a:alpha val="45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291840"/>
            <a:ext cx="12191695" cy="3566160"/>
          </a:xfrm>
          <a:prstGeom prst="rect">
            <a:avLst/>
          </a:prstGeom>
          <a:solidFill>
            <a:srgbClr val="0D0D0D">
              <a:alpha val="85000"/>
            </a:srgbClr>
          </a:solidFill>
          <a:ln/>
        </p:spPr>
      </p:sp>
      <p:pic>
        <p:nvPicPr>
          <p:cNvPr id="5" name="Image 1" descr="/home/claude/assets/logo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502920"/>
            <a:ext cx="1737360" cy="101498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48640" y="397764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50" kern="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PRODUCCIÓN INTEGRAL DE EVENTOS CORPORATIVOS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530352" y="4343400"/>
            <a:ext cx="106070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8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Creamos experiencias que</a:t>
            </a:r>
            <a:endParaRPr lang="en-US" sz="4400" dirty="0"/>
          </a:p>
          <a:p>
            <a:pPr indent="0" marL="0">
              <a:lnSpc>
                <a:spcPts val="48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conectan marcas con personas.</a:t>
            </a:r>
            <a:endParaRPr lang="en-US" sz="4400" dirty="0"/>
          </a:p>
        </p:txBody>
      </p:sp>
      <p:sp>
        <p:nvSpPr>
          <p:cNvPr id="8" name="Text 4"/>
          <p:cNvSpPr/>
          <p:nvPr/>
        </p:nvSpPr>
        <p:spPr>
          <a:xfrm>
            <a:off x="548640" y="608076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8D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Más de 15 años diseñando y ejecutando experiencias de marca de alto impacto en todo el territorio colombiano.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57784"/>
            <a:ext cx="109728" cy="109728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3" name="Text 1"/>
          <p:cNvSpPr/>
          <p:nvPr/>
        </p:nvSpPr>
        <p:spPr>
          <a:xfrm>
            <a:off x="768096" y="466344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868680"/>
            <a:ext cx="7315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D0D0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Casos de éxito</a:t>
            </a:r>
            <a:endParaRPr lang="en-US" sz="3800" dirty="0"/>
          </a:p>
        </p:txBody>
      </p:sp>
      <p:pic>
        <p:nvPicPr>
          <p:cNvPr id="5" name="Image 0" descr="/home/claude/assets/img_honeywell_retail_booth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2011680"/>
            <a:ext cx="5349240" cy="32918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5413248"/>
            <a:ext cx="5349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HONEYWELL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48640" y="5687568"/>
            <a:ext cx="5349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00" b="1" dirty="0">
                <a:solidFill>
                  <a:srgbClr val="0D0D0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Experiencia retail — “La nueva era del retail ya está aquí”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548640" y="6217920"/>
            <a:ext cx="5349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Punto de experiencia tecnológica integrado a un evento corporativo de alto tráfico.</a:t>
            </a:r>
            <a:endParaRPr lang="en-US" sz="1100" dirty="0"/>
          </a:p>
        </p:txBody>
      </p:sp>
      <p:pic>
        <p:nvPicPr>
          <p:cNvPr id="9" name="Image 1" descr="/home/claude/assets/img_sonicwall_elevate_stage.jp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6309360" y="2011680"/>
            <a:ext cx="5349240" cy="329184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309360" y="5413248"/>
            <a:ext cx="5349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SONICWALL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6309360" y="5687568"/>
            <a:ext cx="5349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00" b="1" dirty="0">
                <a:solidFill>
                  <a:srgbClr val="0D0D0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Elevate Growth Summit — Keynote internacional</a:t>
            </a:r>
            <a:endParaRPr lang="en-US" sz="1400" dirty="0"/>
          </a:p>
        </p:txBody>
      </p:sp>
      <p:sp>
        <p:nvSpPr>
          <p:cNvPr id="12" name="Text 8"/>
          <p:cNvSpPr/>
          <p:nvPr/>
        </p:nvSpPr>
        <p:spPr>
          <a:xfrm>
            <a:off x="6309360" y="6217920"/>
            <a:ext cx="5349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Producción técnica integral para un evento con invitados internacionales de alto nivel.</a:t>
            </a:r>
            <a:endParaRPr lang="en-US" sz="1100" dirty="0"/>
          </a:p>
        </p:txBody>
      </p:sp>
      <p:sp>
        <p:nvSpPr>
          <p:cNvPr id="13" name="Text 9"/>
          <p:cNvSpPr/>
          <p:nvPr/>
        </p:nvSpPr>
        <p:spPr>
          <a:xfrm>
            <a:off x="11185855" y="6355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5B3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  <p:sp>
        <p:nvSpPr>
          <p:cNvPr id="14" name="Text 10"/>
          <p:cNvSpPr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150" kern="0" dirty="0">
                <a:solidFill>
                  <a:srgbClr val="B5B3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BOOM PRODUCCIONES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D0D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57784"/>
            <a:ext cx="109728" cy="109728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3" name="Text 1"/>
          <p:cNvSpPr/>
          <p:nvPr/>
        </p:nvSpPr>
        <p:spPr>
          <a:xfrm>
            <a:off x="768096" y="466344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CONFIANZA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86868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Marcas que han vivido la experiencia BOOM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548640" y="2148840"/>
            <a:ext cx="2697480" cy="1417320"/>
          </a:xfrm>
          <a:prstGeom prst="rect">
            <a:avLst/>
          </a:prstGeom>
          <a:solidFill>
            <a:srgbClr val="161616"/>
          </a:solidFill>
          <a:ln w="9525">
            <a:solidFill>
              <a:srgbClr val="2A2A2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85800" y="2148840"/>
            <a:ext cx="24231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HONEYWELL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392424" y="2148840"/>
            <a:ext cx="2697480" cy="1417320"/>
          </a:xfrm>
          <a:prstGeom prst="rect">
            <a:avLst/>
          </a:prstGeom>
          <a:solidFill>
            <a:srgbClr val="161616"/>
          </a:solidFill>
          <a:ln w="9525">
            <a:solidFill>
              <a:srgbClr val="2A2A2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529584" y="2148840"/>
            <a:ext cx="24231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SONICWALL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236208" y="2148840"/>
            <a:ext cx="2697480" cy="1417320"/>
          </a:xfrm>
          <a:prstGeom prst="rect">
            <a:avLst/>
          </a:prstGeom>
          <a:solidFill>
            <a:srgbClr val="161616"/>
          </a:solidFill>
          <a:ln w="9525">
            <a:solidFill>
              <a:srgbClr val="2A2A2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373368" y="2148840"/>
            <a:ext cx="24231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AVIANCA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9079992" y="2148840"/>
            <a:ext cx="2697480" cy="1417320"/>
          </a:xfrm>
          <a:prstGeom prst="rect">
            <a:avLst/>
          </a:prstGeom>
          <a:solidFill>
            <a:srgbClr val="161616"/>
          </a:solidFill>
          <a:ln w="9525">
            <a:solidFill>
              <a:srgbClr val="2A2A2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217152" y="2148840"/>
            <a:ext cx="24231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DHL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48640" y="3712464"/>
            <a:ext cx="2697480" cy="1417320"/>
          </a:xfrm>
          <a:prstGeom prst="rect">
            <a:avLst/>
          </a:prstGeom>
          <a:solidFill>
            <a:srgbClr val="161616"/>
          </a:solidFill>
          <a:ln w="9525">
            <a:solidFill>
              <a:srgbClr val="2A2A2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5800" y="3712464"/>
            <a:ext cx="24231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MARCOPOLO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3392424" y="3712464"/>
            <a:ext cx="2697480" cy="1417320"/>
          </a:xfrm>
          <a:prstGeom prst="rect">
            <a:avLst/>
          </a:prstGeom>
          <a:solidFill>
            <a:srgbClr val="161616"/>
          </a:solidFill>
          <a:ln w="9525">
            <a:solidFill>
              <a:srgbClr val="2A2A2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529584" y="3712464"/>
            <a:ext cx="24231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SAMSUNG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236208" y="3712464"/>
            <a:ext cx="2697480" cy="1417320"/>
          </a:xfrm>
          <a:prstGeom prst="rect">
            <a:avLst/>
          </a:prstGeom>
          <a:solidFill>
            <a:srgbClr val="161616"/>
          </a:solidFill>
          <a:ln w="9525">
            <a:solidFill>
              <a:srgbClr val="2A2A2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73368" y="3712464"/>
            <a:ext cx="24231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LG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9079992" y="3712464"/>
            <a:ext cx="2697480" cy="1417320"/>
          </a:xfrm>
          <a:prstGeom prst="rect">
            <a:avLst/>
          </a:prstGeom>
          <a:solidFill>
            <a:srgbClr val="161616"/>
          </a:solidFill>
          <a:ln w="9525">
            <a:solidFill>
              <a:srgbClr val="2A2A2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217152" y="3712464"/>
            <a:ext cx="24231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WIN SPORTS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548640" y="5276088"/>
            <a:ext cx="2697480" cy="1417320"/>
          </a:xfrm>
          <a:prstGeom prst="rect">
            <a:avLst/>
          </a:prstGeom>
          <a:solidFill>
            <a:srgbClr val="161616"/>
          </a:solidFill>
          <a:ln w="9525">
            <a:solidFill>
              <a:srgbClr val="2A2A2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85800" y="5276088"/>
            <a:ext cx="24231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INGRAM MICRO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3392424" y="5276088"/>
            <a:ext cx="2697480" cy="1417320"/>
          </a:xfrm>
          <a:prstGeom prst="rect">
            <a:avLst/>
          </a:prstGeom>
          <a:solidFill>
            <a:srgbClr val="161616"/>
          </a:solidFill>
          <a:ln w="9525">
            <a:solidFill>
              <a:srgbClr val="2A2A2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529584" y="5276088"/>
            <a:ext cx="24231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SUTHERLAND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6236208" y="5276088"/>
            <a:ext cx="2697480" cy="1417320"/>
          </a:xfrm>
          <a:prstGeom prst="rect">
            <a:avLst/>
          </a:prstGeom>
          <a:solidFill>
            <a:srgbClr val="161616"/>
          </a:solidFill>
          <a:ln w="9525">
            <a:solidFill>
              <a:srgbClr val="2A2A2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73368" y="5276088"/>
            <a:ext cx="24231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CÁMARA DE COMERCIO</a:t>
            </a:r>
            <a:endParaRPr lang="en-US" sz="1400" dirty="0"/>
          </a:p>
          <a:p>
            <a:pPr algn="ctr" indent="0" marL="0">
              <a:lnSpc>
                <a:spcPts val="16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 BOGOTÁ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9079992" y="5276088"/>
            <a:ext cx="2697480" cy="1417320"/>
          </a:xfrm>
          <a:prstGeom prst="rect">
            <a:avLst/>
          </a:prstGeom>
          <a:solidFill>
            <a:srgbClr val="161616"/>
          </a:solidFill>
          <a:ln w="9525">
            <a:solidFill>
              <a:srgbClr val="2A2A2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217152" y="5276088"/>
            <a:ext cx="24231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ENERGÍA ALINEADA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11185855" y="6355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150" kern="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BOOM PRODUCCIONES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3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57784"/>
            <a:ext cx="109728" cy="109728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3" name="Text 1"/>
          <p:cNvSpPr/>
          <p:nvPr/>
        </p:nvSpPr>
        <p:spPr>
          <a:xfrm>
            <a:off x="768096" y="466344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 QUE DICEN DE NOSOTROS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868680"/>
            <a:ext cx="105156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400"/>
              </a:lnSpc>
              <a:buNone/>
            </a:pPr>
            <a:r>
              <a:rPr lang="en-US" sz="3000" b="1" dirty="0">
                <a:solidFill>
                  <a:srgbClr val="0D0D0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confianza de nuestros</a:t>
            </a:r>
            <a:endParaRPr lang="en-US" sz="3000" dirty="0"/>
          </a:p>
          <a:p>
            <a:pPr indent="0" marL="0">
              <a:lnSpc>
                <a:spcPts val="3400"/>
              </a:lnSpc>
              <a:buNone/>
            </a:pPr>
            <a:r>
              <a:rPr lang="en-US" sz="3000" b="1" dirty="0">
                <a:solidFill>
                  <a:srgbClr val="0D0D0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clientes es nuestro mejor respaldo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48640" y="2606040"/>
            <a:ext cx="5349240" cy="3520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4E2D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77240" y="2697480"/>
            <a:ext cx="914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914400" y="3337560"/>
            <a:ext cx="47091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i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equipo de BOOM Producciones superó todas nuestras expectativas en el lanzamiento de producto. La precisión técnica en las pantallas LED, la iluminación robótica y la logística impecable hicieron que el evento fuera un éxito rotundo. Totalmente recomendados.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14400" y="5349240"/>
            <a:ext cx="4709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0D0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Mónica Velasco Richards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914400" y="5650992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Field &amp; Partner Marketing Manager LatAm — SonicWall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309360" y="2606040"/>
            <a:ext cx="5349240" cy="3520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4E2D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37960" y="2697480"/>
            <a:ext cx="914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</a:t>
            </a:r>
            <a:endParaRPr lang="en-US" sz="5400" dirty="0"/>
          </a:p>
        </p:txBody>
      </p:sp>
      <p:sp>
        <p:nvSpPr>
          <p:cNvPr id="12" name="Text 10"/>
          <p:cNvSpPr/>
          <p:nvPr/>
        </p:nvSpPr>
        <p:spPr>
          <a:xfrm>
            <a:off x="6675120" y="3337560"/>
            <a:ext cx="47091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i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Durante bastantes años, BOOM Producciones se ha caracterizado por ser más que un proveedor; son un verdadero aliado estratégico para sacar adelante muchos proyectos complejos. Su nivel de compromiso y ejecución es impecable.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675120" y="5349240"/>
            <a:ext cx="4709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0D0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Julián Cardona M.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675120" y="5650992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Director de Cuentas — MKS Marketing Services de Colombia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11185855" y="6355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5B3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150" kern="0" dirty="0">
                <a:solidFill>
                  <a:srgbClr val="B5B3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BOOM PRODUCCIONES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D0D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57784"/>
            <a:ext cx="109728" cy="109728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3" name="Text 1"/>
          <p:cNvSpPr/>
          <p:nvPr/>
        </p:nvSpPr>
        <p:spPr>
          <a:xfrm>
            <a:off x="768096" y="466344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ALCANCE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86868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Cobertura nacional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548640" y="1691640"/>
            <a:ext cx="6583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50" dirty="0">
                <a:solidFill>
                  <a:srgbClr val="D8D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Operamos en todo Colombia con la capacidad humana, técnica y logística para ejecutar proyectos de cualquier escala, dondequiera que tu marca nos necesite.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1828800" y="3017520"/>
            <a:ext cx="146304" cy="146304"/>
          </a:xfrm>
          <a:prstGeom prst="ellipse">
            <a:avLst/>
          </a:prstGeom>
          <a:solidFill>
            <a:srgbClr val="C8102E"/>
          </a:solidFill>
          <a:ln/>
        </p:spPr>
      </p:sp>
      <p:sp>
        <p:nvSpPr>
          <p:cNvPr id="7" name="Shape 5"/>
          <p:cNvSpPr/>
          <p:nvPr/>
        </p:nvSpPr>
        <p:spPr>
          <a:xfrm>
            <a:off x="1746504" y="2935224"/>
            <a:ext cx="310896" cy="310896"/>
          </a:xfrm>
          <a:prstGeom prst="ellipse">
            <a:avLst/>
          </a:prstGeom>
          <a:solidFill>
            <a:srgbClr val="C8102E">
              <a:alpha val="20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4206240" y="2651760"/>
            <a:ext cx="146304" cy="146304"/>
          </a:xfrm>
          <a:prstGeom prst="ellipse">
            <a:avLst/>
          </a:prstGeom>
          <a:solidFill>
            <a:srgbClr val="C8102E"/>
          </a:solidFill>
          <a:ln/>
        </p:spPr>
      </p:sp>
      <p:sp>
        <p:nvSpPr>
          <p:cNvPr id="9" name="Shape 7"/>
          <p:cNvSpPr/>
          <p:nvPr/>
        </p:nvSpPr>
        <p:spPr>
          <a:xfrm>
            <a:off x="4123944" y="2569464"/>
            <a:ext cx="310896" cy="310896"/>
          </a:xfrm>
          <a:prstGeom prst="ellipse">
            <a:avLst/>
          </a:prstGeom>
          <a:solidFill>
            <a:srgbClr val="C8102E">
              <a:alpha val="20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6583680" y="3291840"/>
            <a:ext cx="146304" cy="146304"/>
          </a:xfrm>
          <a:prstGeom prst="ellipse">
            <a:avLst/>
          </a:prstGeom>
          <a:solidFill>
            <a:srgbClr val="C8102E"/>
          </a:solidFill>
          <a:ln/>
        </p:spPr>
      </p:sp>
      <p:sp>
        <p:nvSpPr>
          <p:cNvPr id="11" name="Shape 9"/>
          <p:cNvSpPr/>
          <p:nvPr/>
        </p:nvSpPr>
        <p:spPr>
          <a:xfrm>
            <a:off x="6501384" y="3209544"/>
            <a:ext cx="310896" cy="310896"/>
          </a:xfrm>
          <a:prstGeom prst="ellipse">
            <a:avLst/>
          </a:prstGeom>
          <a:solidFill>
            <a:srgbClr val="C8102E">
              <a:alpha val="20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8778240" y="2743200"/>
            <a:ext cx="146304" cy="146304"/>
          </a:xfrm>
          <a:prstGeom prst="ellipse">
            <a:avLst/>
          </a:prstGeom>
          <a:solidFill>
            <a:srgbClr val="C8102E"/>
          </a:solidFill>
          <a:ln/>
        </p:spPr>
      </p:sp>
      <p:sp>
        <p:nvSpPr>
          <p:cNvPr id="13" name="Shape 11"/>
          <p:cNvSpPr/>
          <p:nvPr/>
        </p:nvSpPr>
        <p:spPr>
          <a:xfrm>
            <a:off x="8695944" y="2660904"/>
            <a:ext cx="310896" cy="310896"/>
          </a:xfrm>
          <a:prstGeom prst="ellipse">
            <a:avLst/>
          </a:prstGeom>
          <a:solidFill>
            <a:srgbClr val="C8102E">
              <a:alpha val="20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0332720" y="3566160"/>
            <a:ext cx="146304" cy="146304"/>
          </a:xfrm>
          <a:prstGeom prst="ellipse">
            <a:avLst/>
          </a:prstGeom>
          <a:solidFill>
            <a:srgbClr val="C8102E"/>
          </a:solidFill>
          <a:ln/>
        </p:spPr>
      </p:sp>
      <p:sp>
        <p:nvSpPr>
          <p:cNvPr id="15" name="Shape 13"/>
          <p:cNvSpPr/>
          <p:nvPr/>
        </p:nvSpPr>
        <p:spPr>
          <a:xfrm>
            <a:off x="10250424" y="3483864"/>
            <a:ext cx="310896" cy="310896"/>
          </a:xfrm>
          <a:prstGeom prst="ellipse">
            <a:avLst/>
          </a:prstGeom>
          <a:solidFill>
            <a:srgbClr val="C8102E">
              <a:alpha val="20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2651760" y="4480560"/>
            <a:ext cx="146304" cy="146304"/>
          </a:xfrm>
          <a:prstGeom prst="ellipse">
            <a:avLst/>
          </a:prstGeom>
          <a:solidFill>
            <a:srgbClr val="C8102E"/>
          </a:solidFill>
          <a:ln/>
        </p:spPr>
      </p:sp>
      <p:sp>
        <p:nvSpPr>
          <p:cNvPr id="17" name="Shape 15"/>
          <p:cNvSpPr/>
          <p:nvPr/>
        </p:nvSpPr>
        <p:spPr>
          <a:xfrm>
            <a:off x="2569464" y="4398264"/>
            <a:ext cx="310896" cy="310896"/>
          </a:xfrm>
          <a:prstGeom prst="ellipse">
            <a:avLst/>
          </a:prstGeom>
          <a:solidFill>
            <a:srgbClr val="C8102E">
              <a:alpha val="2000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5120640" y="4846320"/>
            <a:ext cx="146304" cy="146304"/>
          </a:xfrm>
          <a:prstGeom prst="ellipse">
            <a:avLst/>
          </a:prstGeom>
          <a:solidFill>
            <a:srgbClr val="C8102E"/>
          </a:solidFill>
          <a:ln/>
        </p:spPr>
      </p:sp>
      <p:sp>
        <p:nvSpPr>
          <p:cNvPr id="19" name="Shape 17"/>
          <p:cNvSpPr/>
          <p:nvPr/>
        </p:nvSpPr>
        <p:spPr>
          <a:xfrm>
            <a:off x="5038344" y="4764024"/>
            <a:ext cx="310896" cy="310896"/>
          </a:xfrm>
          <a:prstGeom prst="ellipse">
            <a:avLst/>
          </a:prstGeom>
          <a:solidFill>
            <a:srgbClr val="C8102E">
              <a:alpha val="20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7406640" y="4572000"/>
            <a:ext cx="146304" cy="146304"/>
          </a:xfrm>
          <a:prstGeom prst="ellipse">
            <a:avLst/>
          </a:prstGeom>
          <a:solidFill>
            <a:srgbClr val="C8102E"/>
          </a:solidFill>
          <a:ln/>
        </p:spPr>
      </p:sp>
      <p:sp>
        <p:nvSpPr>
          <p:cNvPr id="21" name="Shape 19"/>
          <p:cNvSpPr/>
          <p:nvPr/>
        </p:nvSpPr>
        <p:spPr>
          <a:xfrm>
            <a:off x="7324344" y="4489704"/>
            <a:ext cx="310896" cy="310896"/>
          </a:xfrm>
          <a:prstGeom prst="ellipse">
            <a:avLst/>
          </a:prstGeom>
          <a:solidFill>
            <a:srgbClr val="C8102E">
              <a:alpha val="20000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9509760" y="5029200"/>
            <a:ext cx="146304" cy="146304"/>
          </a:xfrm>
          <a:prstGeom prst="ellipse">
            <a:avLst/>
          </a:prstGeom>
          <a:solidFill>
            <a:srgbClr val="C8102E"/>
          </a:solidFill>
          <a:ln/>
        </p:spPr>
      </p:sp>
      <p:sp>
        <p:nvSpPr>
          <p:cNvPr id="23" name="Shape 21"/>
          <p:cNvSpPr/>
          <p:nvPr/>
        </p:nvSpPr>
        <p:spPr>
          <a:xfrm>
            <a:off x="9427464" y="4946904"/>
            <a:ext cx="310896" cy="310896"/>
          </a:xfrm>
          <a:prstGeom prst="ellipse">
            <a:avLst/>
          </a:prstGeom>
          <a:solidFill>
            <a:srgbClr val="C8102E">
              <a:alpha val="20000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548640" y="5806440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BOGOTÁ  ·  CALI  ·  MEDELLÍN  ·  BARRANQUILLA  ·  Y TODO EL TERRITORIO NACIONAL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11185855" y="6355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150" kern="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BOOM PRODUCCIONES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D0D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ssets/img_ballroom_stage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0D0D">
              <a:alpha val="7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548640" y="2331720"/>
            <a:ext cx="105156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6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¿Listo para llevar tu evento</a:t>
            </a:r>
            <a:endParaRPr lang="en-US" sz="4000" dirty="0"/>
          </a:p>
          <a:p>
            <a:pPr indent="0" marL="0">
              <a:lnSpc>
                <a:spcPts val="46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 siguiente nivel?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548640" y="402336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500" dirty="0">
                <a:solidFill>
                  <a:srgbClr val="D8D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Ponte en contacto con nuestro equipo de expertos para diseñar una experiencia de marca inolvidable y cotizar tu proyecto a medida.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548640" y="5029200"/>
            <a:ext cx="2743200" cy="685800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7" name="Text 4"/>
          <p:cNvSpPr/>
          <p:nvPr/>
        </p:nvSpPr>
        <p:spPr>
          <a:xfrm>
            <a:off x="548640" y="5029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Trabajemos juntos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11185855" y="6355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150" kern="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BOOM PRODUCCIONES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D0D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ssets/logo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40080"/>
            <a:ext cx="1920240" cy="112471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30352" y="2148840"/>
            <a:ext cx="73152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2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Hablemos de tu</a:t>
            </a:r>
            <a:endParaRPr lang="en-US" sz="3800" dirty="0"/>
          </a:p>
          <a:p>
            <a:pPr indent="0" marL="0">
              <a:lnSpc>
                <a:spcPts val="42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próximo proyecto.</a:t>
            </a:r>
            <a:endParaRPr lang="en-US" sz="3800" dirty="0"/>
          </a:p>
        </p:txBody>
      </p:sp>
      <p:sp>
        <p:nvSpPr>
          <p:cNvPr id="4" name="Text 1"/>
          <p:cNvSpPr/>
          <p:nvPr/>
        </p:nvSpPr>
        <p:spPr>
          <a:xfrm>
            <a:off x="548640" y="3977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50" kern="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DIRECCIÓN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548640" y="4270248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Calle 2 #31B-20, Bogotá, Colombia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548640" y="48463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50" kern="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TELÉFONO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548640" y="5138928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+57 301 799 3112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548640" y="57150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50" kern="0" dirty="0">
                <a:solidFill>
                  <a:srgbClr val="C81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548640" y="6007608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www.boom-producciones.com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548640" y="64008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150" kern="0" dirty="0">
                <a:solidFill>
                  <a:srgbClr val="9A9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FACEBOOK   ·   INSTAGRAM   ·   LINKEDIN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8229600" y="0"/>
            <a:ext cx="3962095" cy="6858000"/>
          </a:xfrm>
          <a:prstGeom prst="rect">
            <a:avLst/>
          </a:prstGeom>
          <a:solidFill>
            <a:srgbClr val="161616"/>
          </a:solidFill>
          <a:ln/>
        </p:spPr>
      </p:sp>
      <p:pic>
        <p:nvPicPr>
          <p:cNvPr id="12" name="Image 1" descr="/home/claude/assets/img_sonicwall_registro.jp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0" y="0"/>
            <a:ext cx="3962095" cy="6858000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8229600" y="0"/>
            <a:ext cx="3962095" cy="6858000"/>
          </a:xfrm>
          <a:prstGeom prst="rect">
            <a:avLst/>
          </a:prstGeom>
          <a:solidFill>
            <a:srgbClr val="0D0D0D">
              <a:alpha val="55000"/>
            </a:srgbClr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57784"/>
            <a:ext cx="109728" cy="109728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3" name="Text 1"/>
          <p:cNvSpPr/>
          <p:nvPr/>
        </p:nvSpPr>
        <p:spPr>
          <a:xfrm>
            <a:off x="768096" y="466344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NUESTRA ESENCIA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86868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D0D0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Quiénes somos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548640" y="1965960"/>
            <a:ext cx="53949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BOOM Producciones es una empresa colombiana líder en producción integral de eventos y experiencias de marca. Durante más de 15 años hemos combinado creatividad, tecnología de vanguardia y una ejecución impecable para transformar ideas en resultados medibles.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48640" y="3794760"/>
            <a:ext cx="53949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Producción técnica y audiovisual, pantallas LED, sonido profesional, iluminación robótica, estructuras para eventos, fotografía y video, edición de alto nivel, logística integral y activaciones BTL: un solo aliado estratégico para planear, producir y ejecutar de principio a fin.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48640" y="562356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15+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548640" y="6144768"/>
            <a:ext cx="1737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Años de experiencia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2423160" y="562356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360°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2423160" y="6144768"/>
            <a:ext cx="1737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Solución integral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4297680" y="562356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100%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4297680" y="6144768"/>
            <a:ext cx="1737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Cobertura nacional</a:t>
            </a:r>
            <a:endParaRPr lang="en-US" sz="1050" dirty="0"/>
          </a:p>
        </p:txBody>
      </p:sp>
      <p:pic>
        <p:nvPicPr>
          <p:cNvPr id="13" name="Image 0" descr="/home/claude/assets/img_honeywell_lobby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492240" y="0"/>
            <a:ext cx="5699455" cy="6858000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6492240" y="0"/>
            <a:ext cx="5699455" cy="6858000"/>
          </a:xfrm>
          <a:prstGeom prst="rect">
            <a:avLst/>
          </a:prstGeom>
          <a:solidFill>
            <a:srgbClr val="0D0D0D">
              <a:alpha val="22000"/>
            </a:srgbClr>
          </a:solidFill>
          <a:ln/>
        </p:spPr>
      </p:sp>
      <p:sp>
        <p:nvSpPr>
          <p:cNvPr id="15" name="Text 12"/>
          <p:cNvSpPr/>
          <p:nvPr/>
        </p:nvSpPr>
        <p:spPr>
          <a:xfrm>
            <a:off x="11185855" y="6355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5B3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150" kern="0" dirty="0">
                <a:solidFill>
                  <a:srgbClr val="B5B3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BOOM PRODUCCIONES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0D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57784"/>
            <a:ext cx="109728" cy="109728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3" name="Text 1"/>
          <p:cNvSpPr/>
          <p:nvPr/>
        </p:nvSpPr>
        <p:spPr>
          <a:xfrm>
            <a:off x="768096" y="466344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QUÉ BOOM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868680"/>
            <a:ext cx="914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Nuestra propuesta de valor</a:t>
            </a:r>
            <a:endParaRPr lang="en-US" sz="3800" dirty="0"/>
          </a:p>
        </p:txBody>
      </p:sp>
      <p:sp>
        <p:nvSpPr>
          <p:cNvPr id="5" name="Shape 3"/>
          <p:cNvSpPr/>
          <p:nvPr/>
        </p:nvSpPr>
        <p:spPr>
          <a:xfrm>
            <a:off x="548640" y="2148840"/>
            <a:ext cx="3520440" cy="3794760"/>
          </a:xfrm>
          <a:prstGeom prst="rect">
            <a:avLst/>
          </a:prstGeom>
          <a:solidFill>
            <a:srgbClr val="161616"/>
          </a:solidFill>
          <a:ln w="9525">
            <a:solidFill>
              <a:srgbClr val="2A2A2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14400" y="2560320"/>
            <a:ext cx="502920" cy="50292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2788920"/>
            <a:ext cx="2788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Experiencia y trayectoria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14400" y="3657600"/>
            <a:ext cx="278892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Más de 15 años en el mercado y cientos de proyectos ejecutados, respaldados por un equipo técnico y creativo que garantiza una gestión impecable de principio a fin.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389120" y="2148840"/>
            <a:ext cx="3520440" cy="3794760"/>
          </a:xfrm>
          <a:prstGeom prst="rect">
            <a:avLst/>
          </a:prstGeom>
          <a:solidFill>
            <a:srgbClr val="161616"/>
          </a:solidFill>
          <a:ln w="9525">
            <a:solidFill>
              <a:srgbClr val="2A2A2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754880" y="2560320"/>
            <a:ext cx="502920" cy="50292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1" name="Text 9"/>
          <p:cNvSpPr/>
          <p:nvPr/>
        </p:nvSpPr>
        <p:spPr>
          <a:xfrm>
            <a:off x="4754880" y="2788920"/>
            <a:ext cx="2788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Producción a la medida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754880" y="3657600"/>
            <a:ext cx="278892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creemos en soluciones genéricas. Diseñamos, estructuramos y adaptamos cada montaje a los objetivos estratégicos y comerciales de cada marca.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229600" y="2148840"/>
            <a:ext cx="3520440" cy="3794760"/>
          </a:xfrm>
          <a:prstGeom prst="rect">
            <a:avLst/>
          </a:prstGeom>
          <a:solidFill>
            <a:srgbClr val="161616"/>
          </a:solidFill>
          <a:ln w="9525">
            <a:solidFill>
              <a:srgbClr val="2A2A2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595360" y="2560320"/>
            <a:ext cx="502920" cy="50292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5" name="Text 13"/>
          <p:cNvSpPr/>
          <p:nvPr/>
        </p:nvSpPr>
        <p:spPr>
          <a:xfrm>
            <a:off x="8595360" y="2788920"/>
            <a:ext cx="2788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Innovación y cobertura nacional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595360" y="3657600"/>
            <a:ext cx="278892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Tecnología audiovisual de última generación, pantallas de alta definición y sistemas interactivos, disponibles en cualquier rincón de Colombia.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11185855" y="6355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150" kern="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BOOM PRODUCCIONES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3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57784"/>
            <a:ext cx="109728" cy="109728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3" name="Text 1"/>
          <p:cNvSpPr/>
          <p:nvPr/>
        </p:nvSpPr>
        <p:spPr>
          <a:xfrm>
            <a:off x="768096" y="466344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 QUE HACEMOS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868680"/>
            <a:ext cx="7315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D0D0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Producción integral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548640" y="1572768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solo aliado estratégico para planear, producir y ejecutar tu evento de principio a fin.</a:t>
            </a:r>
            <a:endParaRPr lang="en-US" sz="1350" dirty="0"/>
          </a:p>
        </p:txBody>
      </p:sp>
      <p:pic>
        <p:nvPicPr>
          <p:cNvPr id="6" name="Image 0" descr="/home/claude/assets/img_honeywell_connect_stage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2240280"/>
            <a:ext cx="2670048" cy="18745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48640" y="2240280"/>
            <a:ext cx="2670048" cy="1874520"/>
          </a:xfrm>
          <a:prstGeom prst="rect">
            <a:avLst/>
          </a:prstGeom>
          <a:solidFill>
            <a:srgbClr val="0D0D0D">
              <a:alpha val="0"/>
            </a:srgbClr>
          </a:solidFill>
          <a:ln w="3175">
            <a:solidFill>
              <a:srgbClr val="FFFFF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4233672"/>
            <a:ext cx="267004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50" b="1" dirty="0">
                <a:solidFill>
                  <a:srgbClr val="0D0D0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Eventos Corporativos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548640" y="4873752"/>
            <a:ext cx="2670048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Congresos, lanzamientos y convenciones ejecutadas con precisión de principio a fin.</a:t>
            </a:r>
            <a:endParaRPr lang="en-US" sz="1050" dirty="0"/>
          </a:p>
        </p:txBody>
      </p:sp>
      <p:pic>
        <p:nvPicPr>
          <p:cNvPr id="10" name="Image 1" descr="/home/claude/assets/img_tequila_led.jp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3474720" y="2240280"/>
            <a:ext cx="2670048" cy="1874520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3474720" y="2240280"/>
            <a:ext cx="2670048" cy="1874520"/>
          </a:xfrm>
          <a:prstGeom prst="rect">
            <a:avLst/>
          </a:prstGeom>
          <a:solidFill>
            <a:srgbClr val="0D0D0D">
              <a:alpha val="0"/>
            </a:srgbClr>
          </a:solidFill>
          <a:ln w="3175">
            <a:solidFill>
              <a:srgbClr val="FFFFFF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3474720" y="4233672"/>
            <a:ext cx="267004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50" b="1" dirty="0">
                <a:solidFill>
                  <a:srgbClr val="0D0D0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Producción Audiovisual</a:t>
            </a:r>
            <a:endParaRPr lang="en-US" sz="1350" dirty="0"/>
          </a:p>
        </p:txBody>
      </p:sp>
      <p:sp>
        <p:nvSpPr>
          <p:cNvPr id="13" name="Text 9"/>
          <p:cNvSpPr/>
          <p:nvPr/>
        </p:nvSpPr>
        <p:spPr>
          <a:xfrm>
            <a:off x="3474720" y="4873752"/>
            <a:ext cx="2670048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Pantallas LED, sonido profesional e iluminación robótica de alto impacto.</a:t>
            </a:r>
            <a:endParaRPr lang="en-US" sz="1050" dirty="0"/>
          </a:p>
        </p:txBody>
      </p:sp>
      <p:pic>
        <p:nvPicPr>
          <p:cNvPr id="14" name="Image 2" descr="/home/claude/assets/img_directv_btl.jp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6400800" y="2240280"/>
            <a:ext cx="2670048" cy="187452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6400800" y="2240280"/>
            <a:ext cx="2670048" cy="1874520"/>
          </a:xfrm>
          <a:prstGeom prst="rect">
            <a:avLst/>
          </a:prstGeom>
          <a:solidFill>
            <a:srgbClr val="0D0D0D">
              <a:alpha val="0"/>
            </a:srgbClr>
          </a:solidFill>
          <a:ln w="3175">
            <a:solidFill>
              <a:srgbClr val="FFFFFF"/>
            </a:solidFill>
            <a:prstDash val="solid"/>
          </a:ln>
        </p:spPr>
      </p:sp>
      <p:sp>
        <p:nvSpPr>
          <p:cNvPr id="16" name="Text 11"/>
          <p:cNvSpPr/>
          <p:nvPr/>
        </p:nvSpPr>
        <p:spPr>
          <a:xfrm>
            <a:off x="6400800" y="4233672"/>
            <a:ext cx="267004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50" b="1" dirty="0">
                <a:solidFill>
                  <a:srgbClr val="0D0D0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Activaciones BTL</a:t>
            </a:r>
            <a:endParaRPr lang="en-US" sz="1350" dirty="0"/>
          </a:p>
        </p:txBody>
      </p:sp>
      <p:sp>
        <p:nvSpPr>
          <p:cNvPr id="17" name="Text 12"/>
          <p:cNvSpPr/>
          <p:nvPr/>
        </p:nvSpPr>
        <p:spPr>
          <a:xfrm>
            <a:off x="6400800" y="4873752"/>
            <a:ext cx="2670048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Estrategias que conectan emocionalmente con el público en el punto de contacto.</a:t>
            </a:r>
            <a:endParaRPr lang="en-US" sz="1050" dirty="0"/>
          </a:p>
        </p:txBody>
      </p:sp>
      <p:pic>
        <p:nvPicPr>
          <p:cNvPr id="18" name="Image 3" descr="/home/claude/assets/img_marcopolo_stand.jp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9326880" y="2240280"/>
            <a:ext cx="2670048" cy="1874520"/>
          </a:xfrm>
          <a:prstGeom prst="rect">
            <a:avLst/>
          </a:prstGeom>
        </p:spPr>
      </p:pic>
      <p:sp>
        <p:nvSpPr>
          <p:cNvPr id="19" name="Shape 13"/>
          <p:cNvSpPr/>
          <p:nvPr/>
        </p:nvSpPr>
        <p:spPr>
          <a:xfrm>
            <a:off x="9326880" y="2240280"/>
            <a:ext cx="2670048" cy="1874520"/>
          </a:xfrm>
          <a:prstGeom prst="rect">
            <a:avLst/>
          </a:prstGeom>
          <a:solidFill>
            <a:srgbClr val="0D0D0D">
              <a:alpha val="0"/>
            </a:srgbClr>
          </a:solidFill>
          <a:ln w="3175">
            <a:solidFill>
              <a:srgbClr val="FFFFFF"/>
            </a:solidFill>
            <a:prstDash val="solid"/>
          </a:ln>
        </p:spPr>
      </p:sp>
      <p:sp>
        <p:nvSpPr>
          <p:cNvPr id="20" name="Text 14"/>
          <p:cNvSpPr/>
          <p:nvPr/>
        </p:nvSpPr>
        <p:spPr>
          <a:xfrm>
            <a:off x="9326880" y="4233672"/>
            <a:ext cx="267004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50" b="1" dirty="0">
                <a:solidFill>
                  <a:srgbClr val="0D0D0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Diseño y Montaje de Stands</a:t>
            </a:r>
            <a:endParaRPr lang="en-US" sz="1350" dirty="0"/>
          </a:p>
        </p:txBody>
      </p:sp>
      <p:sp>
        <p:nvSpPr>
          <p:cNvPr id="21" name="Text 15"/>
          <p:cNvSpPr/>
          <p:nvPr/>
        </p:nvSpPr>
        <p:spPr>
          <a:xfrm>
            <a:off x="9326880" y="4873752"/>
            <a:ext cx="2670048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Arquitectura efímera que destaca la identidad visual de cada marca.</a:t>
            </a:r>
            <a:endParaRPr lang="en-US" sz="1050" dirty="0"/>
          </a:p>
        </p:txBody>
      </p:sp>
      <p:sp>
        <p:nvSpPr>
          <p:cNvPr id="22" name="Text 16"/>
          <p:cNvSpPr/>
          <p:nvPr/>
        </p:nvSpPr>
        <p:spPr>
          <a:xfrm>
            <a:off x="11185855" y="6355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5B3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" dirty="0"/>
          </a:p>
        </p:txBody>
      </p:sp>
      <p:sp>
        <p:nvSpPr>
          <p:cNvPr id="23" name="Text 17"/>
          <p:cNvSpPr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150" kern="0" dirty="0">
                <a:solidFill>
                  <a:srgbClr val="B5B3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BOOM PRODUCCIONES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D0D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ssets/img_ccb_led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035040" cy="6858000"/>
          </a:xfrm>
          <a:prstGeom prst="rect">
            <a:avLst/>
          </a:prstGeom>
          <a:solidFill>
            <a:srgbClr val="0D0D0D">
              <a:alpha val="8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6035040" y="0"/>
            <a:ext cx="6156655" cy="6858000"/>
          </a:xfrm>
          <a:prstGeom prst="rect">
            <a:avLst/>
          </a:prstGeom>
          <a:solidFill>
            <a:srgbClr val="0D0D0D">
              <a:alpha val="45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548640" y="557784"/>
            <a:ext cx="109728" cy="109728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6" name="Text 3"/>
          <p:cNvSpPr/>
          <p:nvPr/>
        </p:nvSpPr>
        <p:spPr>
          <a:xfrm>
            <a:off x="768096" y="466344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TECNOLOGÍA EN ESCENA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30352" y="868680"/>
            <a:ext cx="5669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8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Producción audiovisual</a:t>
            </a:r>
            <a:endParaRPr lang="en-US" sz="3400" dirty="0"/>
          </a:p>
        </p:txBody>
      </p:sp>
      <p:sp>
        <p:nvSpPr>
          <p:cNvPr id="8" name="Text 5"/>
          <p:cNvSpPr/>
          <p:nvPr/>
        </p:nvSpPr>
        <p:spPr>
          <a:xfrm>
            <a:off x="548640" y="2148840"/>
            <a:ext cx="5303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D8D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Diseñamos experiencias visuales y sonoras de alto impacto con equipos de última generación, operados por un equipo técnico experto.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" y="3511296"/>
            <a:ext cx="128016" cy="128016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0" name="Text 7"/>
          <p:cNvSpPr/>
          <p:nvPr/>
        </p:nvSpPr>
        <p:spPr>
          <a:xfrm>
            <a:off x="841248" y="3429000"/>
            <a:ext cx="4846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Pantallas LED de alta resolución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548640" y="4078224"/>
            <a:ext cx="128016" cy="128016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2" name="Text 9"/>
          <p:cNvSpPr/>
          <p:nvPr/>
        </p:nvSpPr>
        <p:spPr>
          <a:xfrm>
            <a:off x="841248" y="3995928"/>
            <a:ext cx="4846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Sonido profesional line array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548640" y="4645152"/>
            <a:ext cx="128016" cy="128016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4" name="Text 11"/>
          <p:cNvSpPr/>
          <p:nvPr/>
        </p:nvSpPr>
        <p:spPr>
          <a:xfrm>
            <a:off x="841248" y="4562856"/>
            <a:ext cx="4846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Iluminación robótica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548640" y="5212080"/>
            <a:ext cx="128016" cy="128016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16" name="Text 13"/>
          <p:cNvSpPr/>
          <p:nvPr/>
        </p:nvSpPr>
        <p:spPr>
          <a:xfrm>
            <a:off x="841248" y="5129784"/>
            <a:ext cx="4846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Streaming multiplataforma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11185855" y="6355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150" kern="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BOOM PRODUCCIONES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57784"/>
            <a:ext cx="109728" cy="109728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3" name="Text 1"/>
          <p:cNvSpPr/>
          <p:nvPr/>
        </p:nvSpPr>
        <p:spPr>
          <a:xfrm>
            <a:off x="768096" y="466344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PORTAFOLIO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868680"/>
            <a:ext cx="7315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D0D0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Eventos corporativos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548640" y="1572768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Planificación y ejecución impecable de congresos, lanzamientos y convenciones para marcas líderes.</a:t>
            </a:r>
            <a:endParaRPr lang="en-US" sz="1350" dirty="0"/>
          </a:p>
        </p:txBody>
      </p:sp>
      <p:pic>
        <p:nvPicPr>
          <p:cNvPr id="6" name="Image 0" descr="/home/claude/assets/img_honeywell_synergy_group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2240280"/>
            <a:ext cx="6903720" cy="41605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48640" y="6446520"/>
            <a:ext cx="6903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Honeywell — Evento Synergy Cali 2025</a:t>
            </a:r>
            <a:endParaRPr lang="en-US" sz="1050" dirty="0"/>
          </a:p>
        </p:txBody>
      </p:sp>
      <p:pic>
        <p:nvPicPr>
          <p:cNvPr id="8" name="Image 1" descr="/home/claude/assets/img_honeywell_connect_stage.jp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7635240" y="2240280"/>
            <a:ext cx="4005072" cy="1993392"/>
          </a:xfrm>
          <a:prstGeom prst="rect">
            <a:avLst/>
          </a:prstGeom>
        </p:spPr>
      </p:pic>
      <p:pic>
        <p:nvPicPr>
          <p:cNvPr id="9" name="Image 2" descr="/home/claude/assets/img_sonicwall_elevate_stage.jp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7635240" y="4407408"/>
            <a:ext cx="4005072" cy="199339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635240" y="6446520"/>
            <a:ext cx="40050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Honeywell Connect 2026  ·  SonicWall Elevate Growth Summit</a:t>
            </a:r>
            <a:endParaRPr lang="en-US" sz="900" dirty="0"/>
          </a:p>
        </p:txBody>
      </p:sp>
      <p:sp>
        <p:nvSpPr>
          <p:cNvPr id="11" name="Text 6"/>
          <p:cNvSpPr/>
          <p:nvPr/>
        </p:nvSpPr>
        <p:spPr>
          <a:xfrm>
            <a:off x="11185855" y="6355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5B3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000" dirty="0"/>
          </a:p>
        </p:txBody>
      </p:sp>
      <p:sp>
        <p:nvSpPr>
          <p:cNvPr id="12" name="Text 7"/>
          <p:cNvSpPr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150" kern="0" dirty="0">
                <a:solidFill>
                  <a:srgbClr val="B5B3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BOOM PRODUCCIONES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D0D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ssets/img_directv_btl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4434840"/>
            <a:ext cx="12191695" cy="2423160"/>
          </a:xfrm>
          <a:prstGeom prst="rect">
            <a:avLst/>
          </a:prstGeom>
          <a:solidFill>
            <a:srgbClr val="0D0D0D">
              <a:alpha val="8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0"/>
            <a:ext cx="12191695" cy="4434840"/>
          </a:xfrm>
          <a:prstGeom prst="rect">
            <a:avLst/>
          </a:prstGeom>
          <a:solidFill>
            <a:srgbClr val="0D0D0D">
              <a:alpha val="30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548640" y="4764024"/>
            <a:ext cx="109728" cy="109728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6" name="Text 3"/>
          <p:cNvSpPr/>
          <p:nvPr/>
        </p:nvSpPr>
        <p:spPr>
          <a:xfrm>
            <a:off x="768096" y="4672584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CONEXIÓN DE MARCA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30352" y="502920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Activaciones BTL</a:t>
            </a:r>
            <a:endParaRPr lang="en-US" sz="3200" dirty="0"/>
          </a:p>
        </p:txBody>
      </p:sp>
      <p:sp>
        <p:nvSpPr>
          <p:cNvPr id="8" name="Text 5"/>
          <p:cNvSpPr/>
          <p:nvPr/>
        </p:nvSpPr>
        <p:spPr>
          <a:xfrm>
            <a:off x="548640" y="5760720"/>
            <a:ext cx="7772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D8D6D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Estrategias creativas que conectan emocionalmente con el público objetivo directamente en el punto de contacto con la marca.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1185855" y="6355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150" kern="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BOOM PRODUCCIONES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3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57784"/>
            <a:ext cx="109728" cy="109728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3" name="Text 1"/>
          <p:cNvSpPr/>
          <p:nvPr/>
        </p:nvSpPr>
        <p:spPr>
          <a:xfrm>
            <a:off x="768096" y="466344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ARQUITECTURA EFÍMERA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86868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D0D0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Diseño y montaje de stands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548640" y="1627632"/>
            <a:ext cx="7772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Estructuras personalizadas que destacan la identidad visual de cada marca, diseñadas y montadas por nuestro equipo técnico en cualquier locación del país.</a:t>
            </a:r>
            <a:endParaRPr lang="en-US" sz="1350" dirty="0"/>
          </a:p>
        </p:txBody>
      </p:sp>
      <p:pic>
        <p:nvPicPr>
          <p:cNvPr id="6" name="Image 0" descr="/home/claude/assets/img_marcopolo_stand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2423160"/>
            <a:ext cx="5486400" cy="3977640"/>
          </a:xfrm>
          <a:prstGeom prst="rect">
            <a:avLst/>
          </a:prstGeom>
        </p:spPr>
      </p:pic>
      <p:pic>
        <p:nvPicPr>
          <p:cNvPr id="7" name="Image 1" descr="/home/claude/assets/img_marcopolo_signage.jp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6172200" y="2423160"/>
            <a:ext cx="5486400" cy="397764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48640" y="6473952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E6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 corporativo Marcopolo Superpolo — diseño, producción e instalación integral.</a:t>
            </a:r>
            <a:endParaRPr lang="en-US" sz="1050" dirty="0"/>
          </a:p>
        </p:txBody>
      </p:sp>
      <p:sp>
        <p:nvSpPr>
          <p:cNvPr id="9" name="Text 5"/>
          <p:cNvSpPr/>
          <p:nvPr/>
        </p:nvSpPr>
        <p:spPr>
          <a:xfrm>
            <a:off x="11185855" y="6355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5B3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000" dirty="0"/>
          </a:p>
        </p:txBody>
      </p:sp>
      <p:sp>
        <p:nvSpPr>
          <p:cNvPr id="10" name="Text 6"/>
          <p:cNvSpPr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150" kern="0" dirty="0">
                <a:solidFill>
                  <a:srgbClr val="B5B3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BOOM PRODUCCIONES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D0D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ssets/img_metago_led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0D0D">
              <a:alpha val="65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0"/>
            <a:ext cx="12191695" cy="2103120"/>
          </a:xfrm>
          <a:prstGeom prst="rect">
            <a:avLst/>
          </a:prstGeom>
          <a:solidFill>
            <a:srgbClr val="0D0D0D">
              <a:alpha val="75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548640" y="557784"/>
            <a:ext cx="109728" cy="109728"/>
          </a:xfrm>
          <a:prstGeom prst="rect">
            <a:avLst/>
          </a:prstGeom>
          <a:solidFill>
            <a:srgbClr val="C8102E"/>
          </a:solidFill>
          <a:ln/>
        </p:spPr>
      </p:sp>
      <p:sp>
        <p:nvSpPr>
          <p:cNvPr id="6" name="Text 3"/>
          <p:cNvSpPr/>
          <p:nvPr/>
        </p:nvSpPr>
        <p:spPr>
          <a:xfrm>
            <a:off x="768096" y="466344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INNOVACIÓN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30352" y="868680"/>
            <a:ext cx="9601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Tecnología que respalda cada proyecto</a:t>
            </a:r>
            <a:endParaRPr lang="en-US" sz="3200" dirty="0"/>
          </a:p>
        </p:txBody>
      </p:sp>
      <p:sp>
        <p:nvSpPr>
          <p:cNvPr id="8" name="Shape 5"/>
          <p:cNvSpPr/>
          <p:nvPr/>
        </p:nvSpPr>
        <p:spPr>
          <a:xfrm>
            <a:off x="548640" y="5074920"/>
            <a:ext cx="2606040" cy="1417320"/>
          </a:xfrm>
          <a:prstGeom prst="rect">
            <a:avLst/>
          </a:prstGeom>
          <a:solidFill>
            <a:srgbClr val="0D0D0D">
              <a:alpha val="70000"/>
            </a:srgbClr>
          </a:solidFill>
          <a:ln w="6350">
            <a:solidFill>
              <a:srgbClr val="55555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77240" y="5193792"/>
            <a:ext cx="2194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LED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777240" y="5742432"/>
            <a:ext cx="2194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Pantallas de alta</a:t>
            </a:r>
            <a:endParaRPr lang="en-US" sz="1050" dirty="0"/>
          </a:p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resolución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3319272" y="5074920"/>
            <a:ext cx="2606040" cy="1417320"/>
          </a:xfrm>
          <a:prstGeom prst="rect">
            <a:avLst/>
          </a:prstGeom>
          <a:solidFill>
            <a:srgbClr val="0D0D0D">
              <a:alpha val="70000"/>
            </a:srgbClr>
          </a:solidFill>
          <a:ln w="6350">
            <a:solidFill>
              <a:srgbClr val="555555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3547872" y="5193792"/>
            <a:ext cx="2194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</a:t>
            </a:r>
            <a:endParaRPr lang="en-US" sz="2400" dirty="0"/>
          </a:p>
        </p:txBody>
      </p:sp>
      <p:sp>
        <p:nvSpPr>
          <p:cNvPr id="13" name="Text 10"/>
          <p:cNvSpPr/>
          <p:nvPr/>
        </p:nvSpPr>
        <p:spPr>
          <a:xfrm>
            <a:off x="3547872" y="5742432"/>
            <a:ext cx="2194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Sonido e iluminación</a:t>
            </a:r>
            <a:endParaRPr lang="en-US" sz="1050" dirty="0"/>
          </a:p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robótica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6089904" y="5074920"/>
            <a:ext cx="2606040" cy="1417320"/>
          </a:xfrm>
          <a:prstGeom prst="rect">
            <a:avLst/>
          </a:prstGeom>
          <a:solidFill>
            <a:srgbClr val="0D0D0D">
              <a:alpha val="70000"/>
            </a:srgbClr>
          </a:solidFill>
          <a:ln w="6350">
            <a:solidFill>
              <a:srgbClr val="555555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18504" y="5193792"/>
            <a:ext cx="2194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LIVE</a:t>
            </a:r>
            <a:endParaRPr lang="en-US" sz="2400" dirty="0"/>
          </a:p>
        </p:txBody>
      </p:sp>
      <p:sp>
        <p:nvSpPr>
          <p:cNvPr id="16" name="Text 13"/>
          <p:cNvSpPr/>
          <p:nvPr/>
        </p:nvSpPr>
        <p:spPr>
          <a:xfrm>
            <a:off x="6318504" y="5742432"/>
            <a:ext cx="2194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Streaming</a:t>
            </a:r>
            <a:endParaRPr lang="en-US" sz="1050" dirty="0"/>
          </a:p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multiplataforma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8860536" y="5074920"/>
            <a:ext cx="2606040" cy="1417320"/>
          </a:xfrm>
          <a:prstGeom prst="rect">
            <a:avLst/>
          </a:prstGeom>
          <a:solidFill>
            <a:srgbClr val="0D0D0D">
              <a:alpha val="70000"/>
            </a:srgbClr>
          </a:solidFill>
          <a:ln w="6350">
            <a:solidFill>
              <a:srgbClr val="555555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089136" y="5193792"/>
            <a:ext cx="2194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NAC</a:t>
            </a:r>
            <a:endParaRPr lang="en-US" sz="2400" dirty="0"/>
          </a:p>
        </p:txBody>
      </p:sp>
      <p:sp>
        <p:nvSpPr>
          <p:cNvPr id="19" name="Text 16"/>
          <p:cNvSpPr/>
          <p:nvPr/>
        </p:nvSpPr>
        <p:spPr>
          <a:xfrm>
            <a:off x="9089136" y="5742432"/>
            <a:ext cx="2194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Equipos técnicos</a:t>
            </a:r>
            <a:endParaRPr lang="en-US" sz="1050" dirty="0"/>
          </a:p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todo el país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11185855" y="6355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548640" y="6355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spc="150" kern="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BOOM PRODUCCIONES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2026-07-12T22:10:28Z</dcterms:created>
  <dcterms:modified xsi:type="dcterms:W3CDTF">2026-07-12T22:10:28Z</dcterms:modified>
</cp:coreProperties>
</file>